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Oswald" panose="00000500000000000000" pitchFamily="2" charset="0"/>
      <p:regular r:id="rId34"/>
      <p:bold r:id="rId35"/>
    </p:embeddedFont>
    <p:embeddedFont>
      <p:font typeface="Oswald Light" panose="00000400000000000000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9486CC-364E-4959-A47F-4BD77F657FFA}">
  <a:tblStyle styleId="{049486CC-364E-4959-A47F-4BD77F657F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8642fe87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228642fe8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8642fe87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28642fe879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g228642fe879_0_1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8642fe87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228642fe879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228642fe879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8642fe87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28642fe87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28642fe87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74ad8261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574ad8261f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2574ad8261f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8642fe87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28642fe879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228642fe879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8642fe879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28642fe879_0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228642fe879_0_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8642fe879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228642fe879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28642fe879_0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28642fe879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28642fe879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228642fe879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7140e959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257140e959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257140e959e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74ad8261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574ad8261f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2574ad8261f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8642fe87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228642fe87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g228642fe879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74ad8261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74ad8261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g2574ad8261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74ad826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2574ad8261f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2574ad8261f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74ad8261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2574ad8261f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2574ad8261f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74ad8261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2574ad8261f_0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2574ad8261f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74ad82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2574ad8261f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fuente: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https://www.kdd.org/kdd2016/papers/files/rfp0697-chenAemb.pdf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g2574ad8261f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8642fe879_0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228642fe87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7383c729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57383c729e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g257383c729e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8642fe87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28642fe879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228642fe879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383c729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257383c729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257383c729e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7383c729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257383c729e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257383c729e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7383c729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257383c729e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g257383c729e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4ad826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2574ad8261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2574ad8261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74ad8261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574ad8261f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g2574ad8261f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ertura">
  <p:cSld name="Apertur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58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5829300" y="0"/>
            <a:ext cx="3314700" cy="396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635793" y="2100861"/>
            <a:ext cx="77724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02" y="658190"/>
            <a:ext cx="1265944" cy="7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104068" y="1030595"/>
            <a:ext cx="13533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78"/>
              </a:buClr>
              <a:buSzPts val="2400"/>
              <a:buFont typeface="Calibri"/>
              <a:buNone/>
              <a:defRPr sz="2400" u="sng">
                <a:solidFill>
                  <a:srgbClr val="2F4F7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3189745" y="1035953"/>
            <a:ext cx="33447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558C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558C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558C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558C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4453" y="1031581"/>
            <a:ext cx="1269549" cy="3735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118420" y="3480500"/>
            <a:ext cx="49326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None/>
            </a:pP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82.05 Análisis Predictivo - Examen Final</a:t>
            </a:r>
            <a:endParaRPr sz="11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Predicción de lluvia en Australia</a:t>
            </a: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1054000" y="4140504"/>
            <a:ext cx="29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083773" y="2790312"/>
            <a:ext cx="20094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05/07/2023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7435794" y="4813422"/>
            <a:ext cx="17082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58C"/>
              </a:buClr>
              <a:buSzPts val="18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Bruno Soifer (62423)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182201" y="74250"/>
            <a:ext cx="1905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1857775" y="1006350"/>
            <a:ext cx="42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 reemplazaron todos los valores por 0</a:t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1678975" y="1010250"/>
            <a:ext cx="178800" cy="392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182200" y="1006350"/>
            <a:ext cx="149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Light"/>
              <a:buChar char="-"/>
            </a:pPr>
            <a:r>
              <a:rPr lang="es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Valores nulos</a:t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700" y="178600"/>
            <a:ext cx="1709100" cy="21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600" y="2674950"/>
            <a:ext cx="1905300" cy="1963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75" y="1878475"/>
            <a:ext cx="2674675" cy="20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650" y="1878475"/>
            <a:ext cx="2886554" cy="21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075"/>
            <a:ext cx="4591973" cy="23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025" y="1138185"/>
            <a:ext cx="4591975" cy="2358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551775" y="3814275"/>
            <a:ext cx="820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Variables como temperatura, velocidad del viento, presión atmosférica, precipitaciones o la evaporación no tienen un rango de valores (mínimos y/o máximos) que pueden tomar.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182201" y="74250"/>
            <a:ext cx="1905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/>
        </p:nvSpPr>
        <p:spPr>
          <a:xfrm>
            <a:off x="551775" y="3814275"/>
            <a:ext cx="82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Variables como la humedad, la nubosidad o las horas de sol tienen un rango (mínimo y máximo) de valores que pueden tomar. 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5" y="1214688"/>
            <a:ext cx="2195400" cy="22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950" y="1214687"/>
            <a:ext cx="2195400" cy="224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750" y="1214688"/>
            <a:ext cx="2195400" cy="224170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182201" y="74250"/>
            <a:ext cx="19053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82200" y="74250"/>
            <a:ext cx="357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0" y="1287903"/>
            <a:ext cx="3574201" cy="219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075" y="1134272"/>
            <a:ext cx="3365001" cy="24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182200" y="74250"/>
            <a:ext cx="357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25" y="612888"/>
            <a:ext cx="1631925" cy="16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275" y="612862"/>
            <a:ext cx="1631925" cy="166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400" y="625276"/>
            <a:ext cx="1607661" cy="16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3430638" y="2254438"/>
            <a:ext cx="13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Dirección del viento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108125" y="2720075"/>
            <a:ext cx="72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swald Light"/>
                <a:ea typeface="Oswald Light"/>
                <a:cs typeface="Oswald Light"/>
                <a:sym typeface="Oswald Light"/>
              </a:rPr>
              <a:t>¿Cambia la dirección del viento más fuerte dependiendo de la época del año?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575" y="3017025"/>
            <a:ext cx="1752368" cy="18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6962" y="3120275"/>
            <a:ext cx="1752374" cy="180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182200" y="1028675"/>
            <a:ext cx="364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Método de </a:t>
            </a:r>
            <a:r>
              <a:rPr lang="es" b="1">
                <a:latin typeface="Oswald"/>
                <a:ea typeface="Oswald"/>
                <a:cs typeface="Oswald"/>
                <a:sym typeface="Oswald"/>
              </a:rPr>
              <a:t>Spearman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●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Más robusta a observaciones atípicas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l="23236" t="23269" b="22195"/>
          <a:stretch/>
        </p:blipFill>
        <p:spPr>
          <a:xfrm>
            <a:off x="2910525" y="1644275"/>
            <a:ext cx="3733000" cy="27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182199" y="74250"/>
            <a:ext cx="3172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Análisis de Correlación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52" y="1097622"/>
            <a:ext cx="3389026" cy="3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602" y="1145584"/>
            <a:ext cx="3295975" cy="33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182199" y="74250"/>
            <a:ext cx="3172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Análisis de Correlación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25" y="1154239"/>
            <a:ext cx="3148107" cy="324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100" y="1091000"/>
            <a:ext cx="3209492" cy="33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/>
        </p:nvSpPr>
        <p:spPr>
          <a:xfrm>
            <a:off x="182199" y="74250"/>
            <a:ext cx="31725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Análisis de Correlación</a:t>
            </a:r>
            <a:endParaRPr sz="20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/>
        </p:nvSpPr>
        <p:spPr>
          <a:xfrm>
            <a:off x="182200" y="74250"/>
            <a:ext cx="40263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Preparación de modelos</a:t>
            </a:r>
            <a:endParaRPr sz="2100" u="sng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Métricas utilizadas</a:t>
            </a:r>
            <a:endParaRPr sz="2100" u="sng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3411615" y="872323"/>
            <a:ext cx="291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Accuracy + Precision</a:t>
            </a:r>
            <a:r>
              <a:rPr lang="es" sz="2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                                     </a:t>
            </a:r>
            <a:endParaRPr sz="2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6620328" y="872335"/>
            <a:ext cx="1906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ROC-curve</a:t>
            </a:r>
            <a:r>
              <a:rPr lang="es" sz="2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                                    </a:t>
            </a:r>
            <a:endParaRPr sz="2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85600" y="872335"/>
            <a:ext cx="291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Matriz de confusión</a:t>
            </a:r>
            <a:r>
              <a:rPr lang="es" sz="2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                                    </a:t>
            </a:r>
            <a:endParaRPr sz="200"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102" y="1303438"/>
            <a:ext cx="1906625" cy="34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0" y="1682073"/>
            <a:ext cx="3613302" cy="189861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 rot="5397329">
            <a:off x="4231909" y="4310910"/>
            <a:ext cx="386100" cy="699600"/>
          </a:xfrm>
          <a:prstGeom prst="rightBrace">
            <a:avLst>
              <a:gd name="adj1" fmla="val 50000"/>
              <a:gd name="adj2" fmla="val 467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3305200" y="4768135"/>
            <a:ext cx="1491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 b="1"/>
          </a:p>
        </p:txBody>
      </p:sp>
      <p:sp>
        <p:nvSpPr>
          <p:cNvPr id="300" name="Google Shape;300;p32"/>
          <p:cNvSpPr/>
          <p:nvPr/>
        </p:nvSpPr>
        <p:spPr>
          <a:xfrm rot="5397329">
            <a:off x="5156509" y="4310910"/>
            <a:ext cx="386100" cy="699600"/>
          </a:xfrm>
          <a:prstGeom prst="rightBrace">
            <a:avLst>
              <a:gd name="adj1" fmla="val 42337"/>
              <a:gd name="adj2" fmla="val 467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2"/>
          <p:cNvSpPr txBox="1"/>
          <p:nvPr/>
        </p:nvSpPr>
        <p:spPr>
          <a:xfrm>
            <a:off x="4208625" y="4768135"/>
            <a:ext cx="256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Accuracy (exactitud)</a:t>
            </a:r>
            <a:endParaRPr b="1"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7127" y="1455823"/>
            <a:ext cx="3014473" cy="226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6201863" y="3802385"/>
            <a:ext cx="256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El AUC se calcula integrando el área bajo la curva ROC</a:t>
            </a:r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/>
        </p:nvSpPr>
        <p:spPr>
          <a:xfrm>
            <a:off x="340175" y="0"/>
            <a:ext cx="40704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Preparación de modelos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u="sng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40163" y="2997688"/>
            <a:ext cx="8520000" cy="1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GridSearch</a:t>
            </a: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técnica para encontrar la mejor combinación de hiperparámetros. Se evalúa el rendimiento del modelo con cada combinación. Se entrenó utilizando como métrica a “accuracy”.  </a:t>
            </a: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Cross Validation</a:t>
            </a:r>
            <a:r>
              <a:rPr lang="es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: divide los datos en múltiples conjuntos de entrenamiento y prueba, permitiendo evaluar el modelo de manera más exhaustiva. Es una técnica más confiable y robusta. Se dividió el conjunto de datos en 5 particiones. Se realiza el entrenamiento y evaluación k veces. Permite utilizar todos los datos para entrenar y evaluar el modelo.</a:t>
            </a: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244" y="720724"/>
            <a:ext cx="4219857" cy="21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75" y="720725"/>
            <a:ext cx="4008399" cy="210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285748" y="2197491"/>
            <a:ext cx="3490855" cy="746550"/>
            <a:chOff x="5763678" y="3070393"/>
            <a:chExt cx="4654473" cy="995400"/>
          </a:xfrm>
        </p:grpSpPr>
        <p:sp>
          <p:nvSpPr>
            <p:cNvPr id="75" name="Google Shape;75;p16"/>
            <p:cNvSpPr txBox="1"/>
            <p:nvPr/>
          </p:nvSpPr>
          <p:spPr>
            <a:xfrm>
              <a:off x="6770451" y="3578225"/>
              <a:ext cx="36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Introducción a la base.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6"/>
            <p:cNvSpPr txBox="1"/>
            <p:nvPr/>
          </p:nvSpPr>
          <p:spPr>
            <a:xfrm>
              <a:off x="6751979" y="3153728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Contexto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6"/>
            <p:cNvSpPr txBox="1"/>
            <p:nvPr/>
          </p:nvSpPr>
          <p:spPr>
            <a:xfrm>
              <a:off x="5763678" y="30703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6"/>
          <p:cNvGrpSpPr/>
          <p:nvPr/>
        </p:nvGrpSpPr>
        <p:grpSpPr>
          <a:xfrm>
            <a:off x="4456896" y="2317627"/>
            <a:ext cx="3992616" cy="746550"/>
            <a:chOff x="5692278" y="3070393"/>
            <a:chExt cx="4623760" cy="995400"/>
          </a:xfrm>
        </p:grpSpPr>
        <p:sp>
          <p:nvSpPr>
            <p:cNvPr id="79" name="Google Shape;79;p16"/>
            <p:cNvSpPr txBox="1"/>
            <p:nvPr/>
          </p:nvSpPr>
          <p:spPr>
            <a:xfrm>
              <a:off x="6668338" y="3569392"/>
              <a:ext cx="36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Hipótesis a corroborar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6"/>
            <p:cNvSpPr txBox="1"/>
            <p:nvPr/>
          </p:nvSpPr>
          <p:spPr>
            <a:xfrm>
              <a:off x="6626501" y="3159828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Objetivos del trabajo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5692278" y="30703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16"/>
          <p:cNvGrpSpPr/>
          <p:nvPr/>
        </p:nvGrpSpPr>
        <p:grpSpPr>
          <a:xfrm>
            <a:off x="285752" y="2994029"/>
            <a:ext cx="3544405" cy="746550"/>
            <a:chOff x="5692278" y="3070393"/>
            <a:chExt cx="4725873" cy="995400"/>
          </a:xfrm>
        </p:grpSpPr>
        <p:sp>
          <p:nvSpPr>
            <p:cNvPr id="83" name="Google Shape;83;p16"/>
            <p:cNvSpPr txBox="1"/>
            <p:nvPr/>
          </p:nvSpPr>
          <p:spPr>
            <a:xfrm>
              <a:off x="6770451" y="3578225"/>
              <a:ext cx="36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Outliers, Missings, gráficos introductorios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6751979" y="3153728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EDA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5692278" y="30703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4456891" y="3064173"/>
            <a:ext cx="3711959" cy="786097"/>
            <a:chOff x="5692278" y="3070393"/>
            <a:chExt cx="4618013" cy="1048129"/>
          </a:xfrm>
        </p:grpSpPr>
        <p:sp>
          <p:nvSpPr>
            <p:cNvPr id="87" name="Google Shape;87;p16"/>
            <p:cNvSpPr txBox="1"/>
            <p:nvPr/>
          </p:nvSpPr>
          <p:spPr>
            <a:xfrm>
              <a:off x="6662588" y="3533522"/>
              <a:ext cx="3647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Explicación sobre partición y métricas utilizadas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6662591" y="3120395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Preparación de modelos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5692278" y="30703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6" descr="Shape,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474"/>
            <a:ext cx="9153268" cy="177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 descr="A picture containing text,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205" y="120479"/>
            <a:ext cx="1068447" cy="48210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492022" y="988413"/>
            <a:ext cx="2735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305637" y="3860584"/>
            <a:ext cx="3544405" cy="819624"/>
            <a:chOff x="5692278" y="3070393"/>
            <a:chExt cx="4725873" cy="1092832"/>
          </a:xfrm>
        </p:grpSpPr>
        <p:sp>
          <p:nvSpPr>
            <p:cNvPr id="94" name="Google Shape;94;p16"/>
            <p:cNvSpPr txBox="1"/>
            <p:nvPr/>
          </p:nvSpPr>
          <p:spPr>
            <a:xfrm>
              <a:off x="6770451" y="3578225"/>
              <a:ext cx="3647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Análisis sobre los distintos modelos. Explicación del modelo ganador.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751979" y="3153728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Modelos ejecutados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692278" y="30703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s" sz="44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4521893" y="3933646"/>
            <a:ext cx="3646957" cy="746550"/>
            <a:chOff x="5881007" y="3012593"/>
            <a:chExt cx="4537144" cy="995400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6770451" y="3578225"/>
              <a:ext cx="364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Opinión final + comparación entre modelos.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6747329" y="3198745"/>
              <a:ext cx="3647700" cy="48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9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Conclusión			</a:t>
              </a:r>
              <a:endParaRPr sz="19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5881007" y="3012593"/>
              <a:ext cx="10782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1000" tIns="34275" rIns="8100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i="0" u="none" strike="noStrike" cap="none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s" sz="4400" b="1">
                  <a:solidFill>
                    <a:srgbClr val="0D5486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4400" b="1" i="0" u="none" strike="noStrike" cap="none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/>
        </p:nvSpPr>
        <p:spPr>
          <a:xfrm>
            <a:off x="182200" y="74250"/>
            <a:ext cx="3937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Preparación de modelos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2017650" y="3093975"/>
            <a:ext cx="34875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swald Light"/>
                <a:ea typeface="Oswald Light"/>
                <a:cs typeface="Oswald Light"/>
                <a:sym typeface="Oswald Light"/>
              </a:rPr>
              <a:t>Predicción sobre train. Se obtienen los mejores hiper parámetros</a:t>
            </a: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556600" y="829925"/>
            <a:ext cx="8050800" cy="48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646050" y="919367"/>
            <a:ext cx="6261600" cy="3279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6907650" y="908375"/>
            <a:ext cx="1699800" cy="327900"/>
          </a:xfrm>
          <a:prstGeom prst="rect">
            <a:avLst/>
          </a:prstGeom>
          <a:solidFill>
            <a:srgbClr val="F3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2570100" y="568654"/>
            <a:ext cx="2593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Oswald"/>
                <a:ea typeface="Oswald"/>
                <a:cs typeface="Oswald"/>
                <a:sym typeface="Oswald"/>
              </a:rPr>
              <a:t>Train data (80%)</a:t>
            </a:r>
            <a:endParaRPr sz="17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6460457" y="544146"/>
            <a:ext cx="2161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Oswald"/>
                <a:ea typeface="Oswald"/>
                <a:cs typeface="Oswald"/>
                <a:sym typeface="Oswald"/>
              </a:rPr>
              <a:t>Test data (20%)</a:t>
            </a:r>
            <a:endParaRPr sz="17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7615950" y="1419750"/>
            <a:ext cx="283200" cy="1718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800" y="3298550"/>
            <a:ext cx="715500" cy="7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/>
          <p:nvPr/>
        </p:nvSpPr>
        <p:spPr>
          <a:xfrm>
            <a:off x="299550" y="2151012"/>
            <a:ext cx="6667800" cy="45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362775" y="2219800"/>
            <a:ext cx="4800600" cy="30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5163375" y="2219800"/>
            <a:ext cx="1699800" cy="305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/>
          <p:nvPr/>
        </p:nvSpPr>
        <p:spPr>
          <a:xfrm>
            <a:off x="1366823" y="1837610"/>
            <a:ext cx="4050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Oswald"/>
                <a:ea typeface="Oswald"/>
                <a:cs typeface="Oswald"/>
                <a:sym typeface="Oswald"/>
              </a:rPr>
              <a:t>Train data II (80%)</a:t>
            </a:r>
            <a:endParaRPr sz="17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4671336" y="1821458"/>
            <a:ext cx="3277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latin typeface="Oswald"/>
                <a:ea typeface="Oswald"/>
                <a:cs typeface="Oswald"/>
                <a:sym typeface="Oswald"/>
              </a:rPr>
              <a:t>Test data II (20%)</a:t>
            </a:r>
            <a:endParaRPr sz="17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34"/>
          <p:cNvSpPr/>
          <p:nvPr/>
        </p:nvSpPr>
        <p:spPr>
          <a:xfrm rot="5400000">
            <a:off x="3366825" y="-1348675"/>
            <a:ext cx="790200" cy="6231900"/>
          </a:xfrm>
          <a:prstGeom prst="rightBrace">
            <a:avLst>
              <a:gd name="adj1" fmla="val 50000"/>
              <a:gd name="adj2" fmla="val 4983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3575550" y="2693500"/>
            <a:ext cx="402600" cy="71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5505300" y="3492350"/>
            <a:ext cx="1894500" cy="32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"/>
          <p:cNvSpPr txBox="1"/>
          <p:nvPr/>
        </p:nvSpPr>
        <p:spPr>
          <a:xfrm>
            <a:off x="5505300" y="3116425"/>
            <a:ext cx="205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swald Light"/>
                <a:ea typeface="Oswald Light"/>
                <a:cs typeface="Oswald Light"/>
                <a:sym typeface="Oswald Light"/>
              </a:rPr>
              <a:t>Predicción sobre test</a:t>
            </a:r>
            <a:endParaRPr sz="17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4432825" y="4516875"/>
            <a:ext cx="465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Oswald Light"/>
                <a:ea typeface="Oswald Light"/>
                <a:cs typeface="Oswald Light"/>
                <a:sym typeface="Oswald Light"/>
              </a:rPr>
              <a:t>Se obtienen 3 métricas + matriz de confusión</a:t>
            </a:r>
            <a:endParaRPr sz="1100"/>
          </a:p>
        </p:txBody>
      </p:sp>
      <p:cxnSp>
        <p:nvCxnSpPr>
          <p:cNvPr id="340" name="Google Shape;340;p34"/>
          <p:cNvCxnSpPr>
            <a:stCxn id="329" idx="2"/>
            <a:endCxn id="341" idx="0"/>
          </p:cNvCxnSpPr>
          <p:nvPr/>
        </p:nvCxnSpPr>
        <p:spPr>
          <a:xfrm flipH="1">
            <a:off x="6108750" y="4014050"/>
            <a:ext cx="1648800" cy="50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34"/>
          <p:cNvSpPr/>
          <p:nvPr/>
        </p:nvSpPr>
        <p:spPr>
          <a:xfrm>
            <a:off x="4268850" y="4516875"/>
            <a:ext cx="3679675" cy="484800"/>
          </a:xfrm>
          <a:prstGeom prst="flowChartProcess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rgbClr val="00D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75" y="4014049"/>
            <a:ext cx="2883424" cy="11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7041900" y="394150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"/>
          <p:cNvSpPr txBox="1"/>
          <p:nvPr/>
        </p:nvSpPr>
        <p:spPr>
          <a:xfrm>
            <a:off x="6460450" y="-18375"/>
            <a:ext cx="2355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Oswald Light"/>
                <a:ea typeface="Oswald Light"/>
                <a:cs typeface="Oswald Light"/>
                <a:sym typeface="Oswald Light"/>
              </a:rPr>
              <a:t>*Se realizó un análisis sobre esta partición por separado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45" name="Google Shape;345;p34"/>
          <p:cNvCxnSpPr/>
          <p:nvPr/>
        </p:nvCxnSpPr>
        <p:spPr>
          <a:xfrm flipH="1">
            <a:off x="6907600" y="54675"/>
            <a:ext cx="15000" cy="102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34"/>
          <p:cNvCxnSpPr/>
          <p:nvPr/>
        </p:nvCxnSpPr>
        <p:spPr>
          <a:xfrm flipH="1">
            <a:off x="8592500" y="24850"/>
            <a:ext cx="15000" cy="105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7" name="Google Shape;3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/>
        </p:nvSpPr>
        <p:spPr>
          <a:xfrm>
            <a:off x="340175" y="0"/>
            <a:ext cx="42483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Modelos ejecutados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u="sng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5" name="Google Shape;355;p35"/>
          <p:cNvGraphicFramePr/>
          <p:nvPr/>
        </p:nvGraphicFramePr>
        <p:xfrm>
          <a:off x="475425" y="633150"/>
          <a:ext cx="7986200" cy="3693000"/>
        </p:xfrm>
        <a:graphic>
          <a:graphicData uri="http://schemas.openxmlformats.org/drawingml/2006/table">
            <a:tbl>
              <a:tblPr>
                <a:noFill/>
                <a:tableStyleId>{049486CC-364E-4959-A47F-4BD77F657FFA}</a:tableStyleId>
              </a:tblPr>
              <a:tblGrid>
                <a:gridCol w="248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u="sng"/>
                        <a:t>Modelo</a:t>
                      </a:r>
                      <a:endParaRPr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u="sng"/>
                        <a:t>Acuraccy</a:t>
                      </a:r>
                      <a:endParaRPr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u="sng"/>
                        <a:t>Precision</a:t>
                      </a:r>
                      <a:endParaRPr b="1" u="sng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 u="sng"/>
                        <a:t>AUC-ROC</a:t>
                      </a:r>
                      <a:endParaRPr b="1" u="sng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LogisticRegression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0.7963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0.5287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DecisionTreeClasifier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0.7979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0.5172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RandomForrestClassifier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0.8027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0.5538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GradientBoostingClassifier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0.8032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0.5773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XGBoost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0.8054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D9EAD3"/>
                          </a:highlight>
                        </a:rPr>
                        <a:t>0.6051</a:t>
                      </a:r>
                      <a:endParaRPr>
                        <a:highlight>
                          <a:srgbClr val="D9EAD3"/>
                        </a:highlight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0.56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/>
        </p:nvSpPr>
        <p:spPr>
          <a:xfrm>
            <a:off x="182200" y="74250"/>
            <a:ext cx="3574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Modelos ejecutados</a:t>
            </a: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Matriz de confusión</a:t>
            </a:r>
            <a:endParaRPr sz="1800" u="sng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62" name="Google Shape;362;p36"/>
          <p:cNvGraphicFramePr/>
          <p:nvPr/>
        </p:nvGraphicFramePr>
        <p:xfrm>
          <a:off x="834700" y="1459325"/>
          <a:ext cx="7239000" cy="2224920"/>
        </p:xfrm>
        <a:graphic>
          <a:graphicData uri="http://schemas.openxmlformats.org/drawingml/2006/table">
            <a:tbl>
              <a:tblPr>
                <a:noFill/>
                <a:tableStyleId>{049486CC-364E-4959-A47F-4BD77F657FFA}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Valor predicho</a:t>
                      </a:r>
                      <a:endParaRPr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Valor real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Negativo 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RainTomorrow=0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Positivo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RainTomorrow=1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Negativo </a:t>
                      </a:r>
                      <a:r>
                        <a:rPr lang="es"/>
                        <a:t>RainTomorrow = 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00FF00"/>
                          </a:highlight>
                        </a:rPr>
                        <a:t>4520</a:t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EA9999"/>
                          </a:highlight>
                        </a:rPr>
                        <a:t>109</a:t>
                      </a:r>
                      <a:endParaRPr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Positivo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RainTomorrow =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EA9999"/>
                          </a:highlight>
                        </a:rPr>
                        <a:t>1023</a:t>
                      </a:r>
                      <a:endParaRPr>
                        <a:highlight>
                          <a:srgbClr val="EA9999"/>
                        </a:highlight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highlight>
                            <a:srgbClr val="00FF00"/>
                          </a:highlight>
                        </a:rPr>
                        <a:t>167</a:t>
                      </a:r>
                      <a:endParaRPr>
                        <a:highlight>
                          <a:srgbClr val="00FF00"/>
                        </a:highlight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/>
        </p:nvSpPr>
        <p:spPr>
          <a:xfrm>
            <a:off x="182200" y="74250"/>
            <a:ext cx="357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Conclusión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875" y="559050"/>
            <a:ext cx="3125225" cy="42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/>
          <p:nvPr/>
        </p:nvSpPr>
        <p:spPr>
          <a:xfrm>
            <a:off x="279225" y="2186850"/>
            <a:ext cx="209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Columnas agregadas</a:t>
            </a:r>
            <a:endParaRPr b="1"/>
          </a:p>
        </p:txBody>
      </p:sp>
      <p:cxnSp>
        <p:nvCxnSpPr>
          <p:cNvPr id="372" name="Google Shape;372;p37"/>
          <p:cNvCxnSpPr>
            <a:endCxn id="371" idx="3"/>
          </p:cNvCxnSpPr>
          <p:nvPr/>
        </p:nvCxnSpPr>
        <p:spPr>
          <a:xfrm flipH="1">
            <a:off x="2373225" y="1134300"/>
            <a:ext cx="3128100" cy="124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37"/>
          <p:cNvCxnSpPr>
            <a:endCxn id="371" idx="3"/>
          </p:cNvCxnSpPr>
          <p:nvPr/>
        </p:nvCxnSpPr>
        <p:spPr>
          <a:xfrm flipH="1">
            <a:off x="2373225" y="1409100"/>
            <a:ext cx="2879400" cy="970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37"/>
          <p:cNvCxnSpPr>
            <a:endCxn id="371" idx="3"/>
          </p:cNvCxnSpPr>
          <p:nvPr/>
        </p:nvCxnSpPr>
        <p:spPr>
          <a:xfrm flipH="1">
            <a:off x="2373225" y="1592400"/>
            <a:ext cx="3311100" cy="78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37"/>
          <p:cNvCxnSpPr>
            <a:endCxn id="371" idx="3"/>
          </p:cNvCxnSpPr>
          <p:nvPr/>
        </p:nvCxnSpPr>
        <p:spPr>
          <a:xfrm flipH="1">
            <a:off x="2373225" y="2011200"/>
            <a:ext cx="3324300" cy="36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37"/>
          <p:cNvCxnSpPr>
            <a:endCxn id="371" idx="3"/>
          </p:cNvCxnSpPr>
          <p:nvPr/>
        </p:nvCxnSpPr>
        <p:spPr>
          <a:xfrm flipH="1">
            <a:off x="2373225" y="2233500"/>
            <a:ext cx="3232800" cy="14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37"/>
          <p:cNvCxnSpPr>
            <a:endCxn id="371" idx="3"/>
          </p:cNvCxnSpPr>
          <p:nvPr/>
        </p:nvCxnSpPr>
        <p:spPr>
          <a:xfrm rot="10800000">
            <a:off x="2373225" y="2379300"/>
            <a:ext cx="3520800" cy="52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37"/>
          <p:cNvCxnSpPr>
            <a:endCxn id="371" idx="3"/>
          </p:cNvCxnSpPr>
          <p:nvPr/>
        </p:nvCxnSpPr>
        <p:spPr>
          <a:xfrm rot="10800000">
            <a:off x="2373225" y="2379300"/>
            <a:ext cx="2395200" cy="2288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 txBox="1"/>
          <p:nvPr/>
        </p:nvSpPr>
        <p:spPr>
          <a:xfrm>
            <a:off x="0" y="3223500"/>
            <a:ext cx="3066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Light"/>
              <a:buAutoNum type="arabicPeriod"/>
            </a:pPr>
            <a:r>
              <a:rPr lang="es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“Si hoy llovió, la probabilidad de que llueva mañana debería ser mayor”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 Light"/>
              <a:buAutoNum type="arabicPeriod"/>
            </a:pPr>
            <a:r>
              <a:rPr lang="es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“Existen zonas geográficas que frente a mismas condiciones meteorológicas, presenten comportamientos distintos”</a:t>
            </a:r>
            <a:endParaRPr>
              <a:solidFill>
                <a:schemeClr val="dk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/>
        </p:nvSpPr>
        <p:spPr>
          <a:xfrm>
            <a:off x="182200" y="74250"/>
            <a:ext cx="357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Conclusión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227400" y="1727100"/>
            <a:ext cx="868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400"/>
              <a:buFont typeface="Calibri"/>
              <a:buChar char="●"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Hallazgos</a:t>
            </a:r>
            <a:endParaRPr sz="16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La información sobre lo que ocurrió en los días previos ayudó bastante a predecir </a:t>
            </a:r>
            <a:endParaRPr sz="16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Existen algunos casos donde la ubicación incide directamente en condiciones climáticas</a:t>
            </a:r>
            <a:endParaRPr sz="16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Nuevas mejoras: agregaría más variables sobre los datos climáticos en los días previos</a:t>
            </a:r>
            <a:endParaRPr sz="16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400"/>
              <a:buFont typeface="Calibri"/>
              <a:buChar char="●"/>
            </a:pPr>
            <a:r>
              <a:rPr lang="es" sz="16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Conclusiones finales</a:t>
            </a: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El algoritmo XGBoost presentó muy buenos resultados tanto para predicciones de clasificación como de regresión.</a:t>
            </a:r>
            <a:endParaRPr sz="16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Clr>
                <a:srgbClr val="0D5486"/>
              </a:buClr>
              <a:buSzPts val="1600"/>
              <a:buFont typeface="Calibri"/>
              <a:buChar char="○"/>
            </a:pPr>
            <a:r>
              <a:rPr lang="es" sz="16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A diferencia del TP2, se presentaron mayores dificultades para evitar el overfitting, como también la elección de métricas.</a:t>
            </a:r>
            <a:endParaRPr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75" y="0"/>
            <a:ext cx="3400675" cy="19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325" y="74251"/>
            <a:ext cx="3400675" cy="72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325" y="796950"/>
            <a:ext cx="3146376" cy="11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/>
          <p:nvPr/>
        </p:nvSpPr>
        <p:spPr>
          <a:xfrm>
            <a:off x="3243600" y="2187000"/>
            <a:ext cx="2326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lt1"/>
                </a:solidFill>
              </a:rPr>
              <a:t>¡Gracias!</a:t>
            </a: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182201" y="74250"/>
            <a:ext cx="190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357" y="682272"/>
            <a:ext cx="2522643" cy="25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00" y="682275"/>
            <a:ext cx="6158976" cy="1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5" y="1972300"/>
            <a:ext cx="3341224" cy="23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3200" y="3788120"/>
            <a:ext cx="4957126" cy="1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6498" y="1673475"/>
            <a:ext cx="2669150" cy="19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182201" y="74250"/>
            <a:ext cx="190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75" y="646326"/>
            <a:ext cx="19050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475" y="646325"/>
            <a:ext cx="1356401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5" y="1360425"/>
            <a:ext cx="2437403" cy="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4253" y="1360425"/>
            <a:ext cx="2189015" cy="5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3275" y="1360425"/>
            <a:ext cx="4434607" cy="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8611025" y="1259300"/>
            <a:ext cx="496800" cy="8019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rgbClr val="FF4D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361200" y="2118950"/>
            <a:ext cx="15387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Fecha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Ubicación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Temperatura (°c)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Máxima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Mínima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3pm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9am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Lluvia (mm)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Evaporación (mm)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Horas de sol 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217775" y="2169525"/>
            <a:ext cx="24375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latin typeface="Oswald Light"/>
                <a:ea typeface="Oswald Light"/>
                <a:cs typeface="Oswald Light"/>
                <a:sym typeface="Oswald Light"/>
              </a:rPr>
              <a:t>Viento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Dirección más fuerte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Velocidad más fuerte (km/h)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Dirección 9am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Dirección 3pm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Velocidad 9am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Velocidad 3pm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latin typeface="Oswald Light"/>
                <a:ea typeface="Oswald Light"/>
                <a:cs typeface="Oswald Light"/>
                <a:sym typeface="Oswald Light"/>
              </a:rPr>
              <a:t>Humedad (%)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9am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3pm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latin typeface="Oswald Light"/>
                <a:ea typeface="Oswald Light"/>
                <a:cs typeface="Oswald Light"/>
                <a:sym typeface="Oswald Light"/>
              </a:rPr>
              <a:t>Presión atmosférica (hpa)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9am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3pm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710050" y="2227300"/>
            <a:ext cx="2246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latin typeface="Oswald Light"/>
                <a:ea typeface="Oswald Light"/>
                <a:cs typeface="Oswald Light"/>
                <a:sym typeface="Oswald Light"/>
              </a:rPr>
              <a:t>Nubosidad (octas)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9am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○"/>
            </a:pPr>
            <a:r>
              <a:rPr lang="es" sz="10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3pm</a:t>
            </a:r>
            <a:endParaRPr sz="10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 Light"/>
              <a:buChar char="●"/>
            </a:pPr>
            <a:r>
              <a:rPr lang="es" sz="10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RainToday (“Yes” si excede 1 mm) </a:t>
            </a:r>
            <a:endParaRPr sz="10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swald"/>
              <a:buChar char="●"/>
            </a:pPr>
            <a:r>
              <a:rPr lang="es" sz="1000" b="1">
                <a:highlight>
                  <a:srgbClr val="FFED69"/>
                </a:highlight>
                <a:latin typeface="Oswald"/>
                <a:ea typeface="Oswald"/>
                <a:cs typeface="Oswald"/>
                <a:sym typeface="Oswald"/>
              </a:rPr>
              <a:t>Rain Tomorrow</a:t>
            </a:r>
            <a:endParaRPr sz="1000" b="1">
              <a:highlight>
                <a:srgbClr val="FFED69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8611025" y="2169525"/>
            <a:ext cx="432300" cy="1877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3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6669150" y="3483675"/>
            <a:ext cx="1905000" cy="10734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6669000" y="3712575"/>
            <a:ext cx="20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 a predecir. Predicción categórica.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720575" y="4229100"/>
            <a:ext cx="3339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D9EAD3"/>
                </a:highlight>
                <a:latin typeface="Oswald Light"/>
                <a:ea typeface="Oswald Light"/>
                <a:cs typeface="Oswald Light"/>
                <a:sym typeface="Oswald Light"/>
              </a:rPr>
              <a:t>Variable numérica</a:t>
            </a:r>
            <a:endParaRPr sz="1300">
              <a:highlight>
                <a:srgbClr val="D9EAD3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chemeClr val="accent4"/>
                </a:highlight>
                <a:latin typeface="Oswald Light"/>
                <a:ea typeface="Oswald Light"/>
                <a:cs typeface="Oswald Light"/>
                <a:sym typeface="Oswald Light"/>
              </a:rPr>
              <a:t>Variable no numérica</a:t>
            </a:r>
            <a:endParaRPr sz="1300">
              <a:highlight>
                <a:schemeClr val="accent4"/>
              </a:highlight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highlight>
                  <a:srgbClr val="FFED69"/>
                </a:highlight>
                <a:latin typeface="Oswald Light"/>
                <a:ea typeface="Oswald Light"/>
                <a:cs typeface="Oswald Light"/>
                <a:sym typeface="Oswald Light"/>
              </a:rPr>
              <a:t>Variable a predecir</a:t>
            </a:r>
            <a:endParaRPr sz="1300">
              <a:highlight>
                <a:srgbClr val="FFED69"/>
              </a:highlight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182201" y="74250"/>
            <a:ext cx="190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Contexto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925" y="226226"/>
            <a:ext cx="19050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725" y="226225"/>
            <a:ext cx="1356401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854775" y="1634975"/>
            <a:ext cx="74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646175" y="1296325"/>
            <a:ext cx="64371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145.460 filas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las cuales un 61,2% tenía al menos un 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 columnas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columnas Evaporation, Sunshine, Cloud9am y Cloud 3pm son las que presentan más porcentaje de NA’s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columnas Date y Location son las que menos valores faltantes tienen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361675" y="3909075"/>
            <a:ext cx="8140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1 fila = datos sobre una ubicación en un día específico</a:t>
            </a:r>
            <a:endParaRPr sz="1800" b="1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D5486"/>
                </a:solidFill>
                <a:highlight>
                  <a:srgbClr val="FFED69"/>
                </a:highlight>
                <a:latin typeface="Calibri"/>
                <a:ea typeface="Calibri"/>
                <a:cs typeface="Calibri"/>
                <a:sym typeface="Calibri"/>
              </a:rPr>
              <a:t>Clave primaria</a:t>
            </a:r>
            <a:r>
              <a:rPr lang="es" sz="1800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: Fecha + Ubicación</a:t>
            </a:r>
            <a:endParaRPr sz="1800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550" y="74238"/>
            <a:ext cx="1516800" cy="264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463" y="2703275"/>
            <a:ext cx="1633116" cy="24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/>
        </p:nvSpPr>
        <p:spPr>
          <a:xfrm>
            <a:off x="182199" y="74250"/>
            <a:ext cx="3669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Objetivos del trabajo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182200" y="919375"/>
            <a:ext cx="62079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Hipótesis a corroborar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rabi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La columna RainToday es uno de los principales features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AutoNum type="alphaLcPeriod"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“Si hoy llovió, la probabilidad de que llueva mañana debería ser mayor”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Ayuda a contrastar las predicciones del modelo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Puede usarse como herramienta para crear nuevas columnas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rabi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Existen ciudades que por zona geográfica llloverá más que en  otras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Sexto país más grande a nivel territorial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Aproximadamente el 80% de la población vive en 5 ciudades (Sydney, Melbourne, Brisbane, Perth, Adelaide)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Se considera que un 90% del territorio está deshabitado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AutoNum type="alphaLcPeriod"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“Existen zonas geográficas que frente a mismas condiciones meteorológicas, presenten comportamientos distintos”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225" y="1830538"/>
            <a:ext cx="2470700" cy="14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375" y="74250"/>
            <a:ext cx="1694485" cy="17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226" y="3503225"/>
            <a:ext cx="2470701" cy="147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941350" y="1827925"/>
            <a:ext cx="722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182200" y="74250"/>
            <a:ext cx="11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465200" y="1270700"/>
            <a:ext cx="59058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AutoNum type="arabicPeriod"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Date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day_month: día del mes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weekday: día de la semana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month: número del mes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year: año del registro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season: estación del año que arranca con verano (1)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week: semana del año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AutoNum type="arabicPeriod"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Location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latitude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longitude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location_cluster: ubica a cada una de las 49 ubicaciones en 15 grupos de acuerdo a su ubicación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popular_city:  contiene un 1 si el punto es una de las 5 ciudades más habitadas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eriod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city_is_near_coast: variable binaria que indica si un punto se encuentra cercano a la costa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58249" y="718675"/>
            <a:ext cx="45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Variables agregadas</a:t>
            </a:r>
            <a:endParaRPr sz="21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/>
        </p:nvSpPr>
        <p:spPr>
          <a:xfrm>
            <a:off x="182200" y="74250"/>
            <a:ext cx="11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65201" y="1270700"/>
            <a:ext cx="793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swald"/>
                <a:ea typeface="Oswald"/>
                <a:cs typeface="Oswald"/>
                <a:sym typeface="Oswald"/>
              </a:rPr>
              <a:t>3. RainToday + RainTomorrow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arenR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RainStreak: cantidad de días seguidos que viene lloviendo en una misma ubicación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AutoNum type="alphaLcParenR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RainLast7Days: cantidad de días en los que llovió en la ubicación en los últimos 7 días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558249" y="718675"/>
            <a:ext cx="45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Variables agregadas</a:t>
            </a:r>
            <a:endParaRPr sz="21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661" y="2295775"/>
            <a:ext cx="91218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3099" y="39644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50" y="2018062"/>
            <a:ext cx="6624523" cy="138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13" y="3568536"/>
            <a:ext cx="6669999" cy="147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603325" y="4487675"/>
            <a:ext cx="4874700" cy="308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rgbClr val="F3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4D5B"/>
              </a:highlight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182200" y="74250"/>
            <a:ext cx="11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r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EDA</a:t>
            </a:r>
            <a:endParaRPr sz="2700" b="1" i="0" u="none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465200" y="1270700"/>
            <a:ext cx="7247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Date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Location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WindGustDir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WindDir9am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WindDir3pm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RainToday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 Light"/>
              <a:buChar char="-"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RainTomorrow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558249" y="718675"/>
            <a:ext cx="4545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000" tIns="34275" rIns="81000" bIns="34275" anchor="ctr" anchorCtr="0">
            <a:sp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0D5486"/>
                </a:solidFill>
                <a:latin typeface="Calibri"/>
                <a:ea typeface="Calibri"/>
                <a:cs typeface="Calibri"/>
                <a:sym typeface="Calibri"/>
              </a:rPr>
              <a:t>Columnas no numéricas</a:t>
            </a:r>
            <a:endParaRPr sz="2100" i="0" u="sng" strike="noStrike" cap="none">
              <a:solidFill>
                <a:srgbClr val="0D548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1510750" y="1202650"/>
            <a:ext cx="178800" cy="48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1648158" y="1906682"/>
            <a:ext cx="178800" cy="392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1928200" y="3471500"/>
            <a:ext cx="178800" cy="484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1928200" y="12449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Fecha = cantidad de días que pasaron desde la fecha mínima</a:t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1883474" y="2384347"/>
            <a:ext cx="178800" cy="696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1928200" y="1869875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LabelEncoder()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2107000" y="2527688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Diccionario con direcciones del viento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423" y="1859488"/>
            <a:ext cx="2179090" cy="18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107000" y="351380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swald Light"/>
                <a:ea typeface="Oswald Light"/>
                <a:cs typeface="Oswald Light"/>
                <a:sym typeface="Oswald Light"/>
              </a:rPr>
              <a:t>Variables binarias</a:t>
            </a:r>
            <a:endParaRPr/>
          </a:p>
        </p:txBody>
      </p:sp>
      <p:cxnSp>
        <p:nvCxnSpPr>
          <p:cNvPr id="200" name="Google Shape;200;p23"/>
          <p:cNvCxnSpPr>
            <a:endCxn id="198" idx="1"/>
          </p:cNvCxnSpPr>
          <p:nvPr/>
        </p:nvCxnSpPr>
        <p:spPr>
          <a:xfrm>
            <a:off x="4567123" y="2738301"/>
            <a:ext cx="2019300" cy="2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149" y="4941700"/>
            <a:ext cx="607850" cy="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</Words>
  <Application>Microsoft Office PowerPoint</Application>
  <PresentationFormat>Presentación en pantalla (16:9)</PresentationFormat>
  <Paragraphs>254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Oswald Light</vt:lpstr>
      <vt:lpstr>Amatic SC</vt:lpstr>
      <vt:lpstr>Calibri</vt:lpstr>
      <vt:lpstr>Oswald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Bruno S</dc:creator>
  <cp:lastModifiedBy>Bruno S</cp:lastModifiedBy>
  <cp:revision>1</cp:revision>
  <dcterms:modified xsi:type="dcterms:W3CDTF">2023-07-05T13:39:38Z</dcterms:modified>
</cp:coreProperties>
</file>